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7" r:id="rId2"/>
    <p:sldId id="381" r:id="rId3"/>
    <p:sldId id="443" r:id="rId4"/>
    <p:sldId id="446" r:id="rId5"/>
    <p:sldId id="791" r:id="rId6"/>
    <p:sldId id="793" r:id="rId7"/>
    <p:sldId id="794" r:id="rId8"/>
    <p:sldId id="795" r:id="rId9"/>
    <p:sldId id="796" r:id="rId10"/>
    <p:sldId id="797" r:id="rId11"/>
    <p:sldId id="798" r:id="rId12"/>
    <p:sldId id="799" r:id="rId13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F6ADBD-3FC7-6349-A56F-F2B9C4C94979}">
          <p14:sldIdLst>
            <p14:sldId id="257"/>
            <p14:sldId id="381"/>
            <p14:sldId id="443"/>
            <p14:sldId id="446"/>
            <p14:sldId id="791"/>
            <p14:sldId id="793"/>
            <p14:sldId id="794"/>
            <p14:sldId id="795"/>
            <p14:sldId id="796"/>
            <p14:sldId id="797"/>
            <p14:sldId id="798"/>
            <p14:sldId id="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6F1B44"/>
    <a:srgbClr val="D82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98" autoAdjust="0"/>
    <p:restoredTop sz="95179" autoAdjust="0"/>
  </p:normalViewPr>
  <p:slideViewPr>
    <p:cSldViewPr snapToGrid="0" showGuides="1">
      <p:cViewPr varScale="1">
        <p:scale>
          <a:sx n="77" d="100"/>
          <a:sy n="77" d="100"/>
        </p:scale>
        <p:origin x="138" y="636"/>
      </p:cViewPr>
      <p:guideLst>
        <p:guide orient="horz" pos="2160"/>
        <p:guide pos="66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251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Roboto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Roboto Regula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7C797-B46E-934E-A9B5-FF65575F53E4}" type="slidenum">
              <a:rPr lang="en-US" smtClean="0">
                <a:latin typeface="Roboto Regular" charset="0"/>
              </a:rPr>
              <a:t>‹#›</a:t>
            </a:fld>
            <a:endParaRPr lang="en-US" dirty="0">
              <a:latin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682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obo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oboto Regular" charset="0"/>
              </a:defRPr>
            </a:lvl1pPr>
          </a:lstStyle>
          <a:p>
            <a:fld id="{66AC886D-0E04-4D32-8700-6F538542D766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oboto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oboto Regular" charset="0"/>
              </a:defRPr>
            </a:lvl1pPr>
          </a:lstStyle>
          <a:p>
            <a:fld id="{276E01C0-9FAF-4E87-9670-5EE0D47B33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3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oboto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oboto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oboto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oboto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oboto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38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97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72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394236"/>
            <a:ext cx="5065059" cy="122794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1" y="2789398"/>
            <a:ext cx="3478305" cy="1338850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8552578" y="7180729"/>
            <a:ext cx="37380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400" b="0" i="0" dirty="0">
                <a:latin typeface="Roboto Regular" charset="0"/>
              </a:rPr>
              <a:t>To change this background…</a:t>
            </a:r>
            <a:r>
              <a:rPr lang="en-US" sz="1400" b="0" i="0" baseline="0" dirty="0">
                <a:latin typeface="Roboto Regular" charset="0"/>
              </a:rPr>
              <a:t>Right click and select “Format Background”</a:t>
            </a:r>
            <a:br>
              <a:rPr lang="en-US" sz="1400" b="0" i="0" baseline="0" dirty="0">
                <a:latin typeface="Roboto Regular" charset="0"/>
              </a:rPr>
            </a:br>
            <a:endParaRPr lang="en-US" sz="1400" b="0" i="0" baseline="0" dirty="0">
              <a:latin typeface="Roboto Regula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b="0" i="0" baseline="0" dirty="0">
                <a:latin typeface="Roboto Regular" charset="0"/>
              </a:rPr>
              <a:t>Navigate to “Images/Covers” folder included with this template &amp; select an image to replace the current with</a:t>
            </a:r>
            <a:endParaRPr lang="en-US" sz="1400" b="0" i="0" dirty="0">
              <a:latin typeface="Roboto Regular" charset="0"/>
            </a:endParaRPr>
          </a:p>
        </p:txBody>
      </p:sp>
      <p:sp>
        <p:nvSpPr>
          <p:cNvPr id="13" name="Right Arrow 12"/>
          <p:cNvSpPr/>
          <p:nvPr userDrawn="1"/>
        </p:nvSpPr>
        <p:spPr>
          <a:xfrm rot="16200000">
            <a:off x="7293380" y="7509146"/>
            <a:ext cx="1455835" cy="659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Regular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>
          <a:xfrm>
            <a:off x="9740602" y="6373495"/>
            <a:ext cx="2070398" cy="365125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5656" y="6373495"/>
            <a:ext cx="324946" cy="3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End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>
            <a:stCxn id="11" idx="0"/>
          </p:cNvCxnSpPr>
          <p:nvPr userDrawn="1"/>
        </p:nvCxnSpPr>
        <p:spPr>
          <a:xfrm flipV="1">
            <a:off x="6096000" y="-457200"/>
            <a:ext cx="1" cy="3773170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Oval 10">
            <a:hlinkClick r:id="" action="ppaction://noaction"/>
          </p:cNvPr>
          <p:cNvSpPr/>
          <p:nvPr userDrawn="1"/>
        </p:nvSpPr>
        <p:spPr>
          <a:xfrm>
            <a:off x="5824220" y="3315970"/>
            <a:ext cx="543559" cy="54355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Regular" charset="0"/>
            </a:endParaRPr>
          </a:p>
        </p:txBody>
      </p:sp>
      <p:sp>
        <p:nvSpPr>
          <p:cNvPr id="1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7200900" y="63325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© 2016 Axway  |  CONFIDENTIAL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1633320" y="6379167"/>
            <a:ext cx="3721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1200" smtClean="0">
                <a:solidFill>
                  <a:schemeClr val="bg1"/>
                </a:solidFill>
                <a:latin typeface="Roboto"/>
              </a:rPr>
              <a:pPr algn="ctr"/>
              <a:t>‹#›</a:t>
            </a:fld>
            <a:endParaRPr lang="en-US" sz="1200" dirty="0">
              <a:solidFill>
                <a:schemeClr val="bg1"/>
              </a:solidFill>
              <a:latin typeface="Roboto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038" y="6037967"/>
            <a:ext cx="1369860" cy="6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4824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9069" y="0"/>
            <a:ext cx="7552931" cy="6949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6078"/>
            <a:ext cx="9702800" cy="76874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12899"/>
            <a:ext cx="11430000" cy="45212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81000" y="1114822"/>
            <a:ext cx="11430000" cy="49807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7200900" y="63325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/>
              <a:t>© 2016 Axway  |  CONFIDENTIAL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8" y="6089673"/>
            <a:ext cx="1301021" cy="58213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570531" y="6391757"/>
            <a:ext cx="495300" cy="251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1200" smtClean="0">
                <a:latin typeface="+mj-lt"/>
              </a:rPr>
              <a:pPr algn="ctr"/>
              <a:t>‹#›</a:t>
            </a:fld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51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9069" y="1349"/>
            <a:ext cx="7552931" cy="6949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9474200" cy="76874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11646"/>
            <a:ext cx="5524500" cy="50224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111646"/>
            <a:ext cx="5562600" cy="50224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7200900" y="63325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/>
              <a:t>© 2016 Axway  |  CONFIDENTIAL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8" y="6089673"/>
            <a:ext cx="1301021" cy="58213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570531" y="6391757"/>
            <a:ext cx="495300" cy="251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1200" smtClean="0">
                <a:latin typeface="+mj-lt"/>
              </a:rPr>
              <a:pPr algn="ctr"/>
              <a:t>‹#›</a:t>
            </a:fld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184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9069" y="1349"/>
            <a:ext cx="7552931" cy="694942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111645"/>
            <a:ext cx="5524500" cy="662386"/>
          </a:xfrm>
        </p:spPr>
        <p:txBody>
          <a:bodyPr anchor="ctr">
            <a:normAutofit/>
          </a:bodyPr>
          <a:lstStyle>
            <a:lvl1pPr marL="0" indent="0">
              <a:buNone/>
              <a:defRPr sz="1800" b="1" i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774031"/>
            <a:ext cx="5524500" cy="43600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8400" y="1111645"/>
            <a:ext cx="5562600" cy="662386"/>
          </a:xfrm>
        </p:spPr>
        <p:txBody>
          <a:bodyPr anchor="ctr">
            <a:normAutofit/>
          </a:bodyPr>
          <a:lstStyle>
            <a:lvl1pPr marL="0" indent="0">
              <a:buNone/>
              <a:defRPr sz="1800" b="1" i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8401" y="1774030"/>
            <a:ext cx="5562598" cy="4360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9677400" cy="76874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Footer Placeholder 15"/>
          <p:cNvSpPr>
            <a:spLocks noGrp="1"/>
          </p:cNvSpPr>
          <p:nvPr>
            <p:ph type="ftr" sz="quarter" idx="10"/>
          </p:nvPr>
        </p:nvSpPr>
        <p:spPr>
          <a:xfrm>
            <a:off x="7200900" y="63325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/>
              <a:t>© 2016 Axway  |  CONFIDENTIAL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8" y="6089673"/>
            <a:ext cx="1301021" cy="582131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1570531" y="6391757"/>
            <a:ext cx="495300" cy="251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1200" smtClean="0">
                <a:latin typeface="+mj-lt"/>
              </a:rPr>
              <a:pPr algn="ctr"/>
              <a:t>‹#›</a:t>
            </a:fld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36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lumn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9069" y="1349"/>
            <a:ext cx="7552931" cy="694942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05301" y="1111645"/>
            <a:ext cx="3581400" cy="660798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5300" y="1763139"/>
            <a:ext cx="3581400" cy="4370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1111645"/>
            <a:ext cx="3581400" cy="660798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1772443"/>
            <a:ext cx="3581400" cy="4361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9932894" cy="76874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381000" y="1111645"/>
            <a:ext cx="3543300" cy="660798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381000" y="1772443"/>
            <a:ext cx="3543300" cy="4361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5"/>
          </p:nvPr>
        </p:nvSpPr>
        <p:spPr>
          <a:xfrm>
            <a:off x="7200900" y="63325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/>
              <a:t>© 2016 Axway  |  CONFIDENTIAL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8" y="6089673"/>
            <a:ext cx="1301021" cy="58213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1570531" y="6391757"/>
            <a:ext cx="495300" cy="251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1200" smtClean="0">
                <a:latin typeface="+mj-lt"/>
              </a:rPr>
              <a:pPr algn="ctr"/>
              <a:t>‹#›</a:t>
            </a:fld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772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 userDrawn="1">
          <p15:clr>
            <a:srgbClr val="FBAE40"/>
          </p15:clr>
        </p15:guide>
        <p15:guide id="2" pos="710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lumn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9069" y="1349"/>
            <a:ext cx="7552931" cy="694942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21353" y="1266825"/>
            <a:ext cx="2584147" cy="50561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21353" y="1882589"/>
            <a:ext cx="2584147" cy="42578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1705" y="1266825"/>
            <a:ext cx="2577495" cy="50561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5052" y="1876239"/>
            <a:ext cx="2584148" cy="42578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9690100" cy="76874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381000" y="1266825"/>
            <a:ext cx="2608944" cy="50561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381001" y="1882589"/>
            <a:ext cx="2590800" cy="42578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202057" y="1266825"/>
            <a:ext cx="2608943" cy="50561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6"/>
          </p:nvPr>
        </p:nvSpPr>
        <p:spPr>
          <a:xfrm>
            <a:off x="9182100" y="1876239"/>
            <a:ext cx="2628900" cy="425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7"/>
          </p:nvPr>
        </p:nvSpPr>
        <p:spPr>
          <a:xfrm>
            <a:off x="7200900" y="63325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/>
              <a:t>© 2016 Axway  |  CONFIDENTIAL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8" y="6089673"/>
            <a:ext cx="1301021" cy="582131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11570531" y="6391757"/>
            <a:ext cx="495300" cy="251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1200" smtClean="0">
                <a:latin typeface="+mj-lt"/>
              </a:rPr>
              <a:pPr algn="ctr"/>
              <a:t>‹#›</a:t>
            </a:fld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90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orient="horz" pos="338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_Divi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98500" y="1417320"/>
            <a:ext cx="8140700" cy="2170430"/>
          </a:xfrm>
        </p:spPr>
        <p:txBody>
          <a:bodyPr anchor="t">
            <a:noAutofit/>
          </a:bodyPr>
          <a:lstStyle>
            <a:lvl1pPr>
              <a:defRPr sz="7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98500" y="3587750"/>
            <a:ext cx="5207000" cy="2001042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700" y="3086100"/>
            <a:ext cx="6642131" cy="6858000"/>
          </a:xfrm>
          <a:prstGeom prst="rect">
            <a:avLst/>
          </a:prstGeom>
        </p:spPr>
      </p:pic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7200900" y="63325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© 2016 Axway  |  CONFIDENTIAL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617039" y="6377240"/>
            <a:ext cx="4093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1200" smtClean="0">
                <a:solidFill>
                  <a:schemeClr val="bg1"/>
                </a:solidFill>
                <a:latin typeface="Roboto"/>
              </a:rPr>
              <a:pPr algn="ctr"/>
              <a:t>‹#›</a:t>
            </a:fld>
            <a:endParaRPr lang="en-US" sz="1200" dirty="0">
              <a:solidFill>
                <a:schemeClr val="bg1"/>
              </a:solidFill>
              <a:latin typeface="Roboto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058" y="6022976"/>
            <a:ext cx="1369860" cy="6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4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7200900" y="63325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/>
              <a:t>© 2016 Axway  |  CONFIDENTIAL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8" y="6089673"/>
            <a:ext cx="1301021" cy="58213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1570531" y="6391757"/>
            <a:ext cx="495300" cy="251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1200" smtClean="0">
                <a:latin typeface="+mj-lt"/>
              </a:rPr>
              <a:pPr algn="ctr"/>
              <a:t>‹#›</a:t>
            </a:fld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845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7200900" y="63325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/>
              <a:t>© 2016 Axway  |  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8" y="6089673"/>
            <a:ext cx="1301021" cy="58213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1570531" y="6391757"/>
            <a:ext cx="495300" cy="251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1200" smtClean="0">
                <a:latin typeface="+mj-lt"/>
              </a:rPr>
              <a:pPr algn="ctr"/>
              <a:t>‹#›</a:t>
            </a:fld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56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04360"/>
            <a:ext cx="12192000" cy="1225151"/>
          </a:xfrm>
        </p:spPr>
        <p:txBody>
          <a:bodyPr anchor="t">
            <a:noAutofit/>
          </a:bodyPr>
          <a:lstStyle>
            <a:lvl1pPr>
              <a:defRPr sz="7000" b="1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351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394236"/>
            <a:ext cx="5065059" cy="122794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1" y="2789398"/>
            <a:ext cx="3478305" cy="1338850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1"/>
          </p:nvPr>
        </p:nvSpPr>
        <p:spPr>
          <a:xfrm>
            <a:off x="9740602" y="6373495"/>
            <a:ext cx="2070398" cy="365125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5656" y="6373495"/>
            <a:ext cx="324946" cy="33644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8552578" y="7180729"/>
            <a:ext cx="37380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400" b="0" i="0" dirty="0">
                <a:latin typeface="Roboto Regular" charset="0"/>
              </a:rPr>
              <a:t>To change this background…</a:t>
            </a:r>
            <a:r>
              <a:rPr lang="en-US" sz="1400" b="0" i="0" baseline="0" dirty="0">
                <a:latin typeface="Roboto Regular" charset="0"/>
              </a:rPr>
              <a:t>Right click and select “Format Background”</a:t>
            </a:r>
            <a:br>
              <a:rPr lang="en-US" sz="1400" b="0" i="0" baseline="0" dirty="0">
                <a:latin typeface="Roboto Regular" charset="0"/>
              </a:rPr>
            </a:br>
            <a:endParaRPr lang="en-US" sz="1400" b="0" i="0" baseline="0" dirty="0">
              <a:latin typeface="Roboto Regula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b="0" i="0" baseline="0" dirty="0">
                <a:latin typeface="Roboto Regular" charset="0"/>
              </a:rPr>
              <a:t>Navigate to “Images/Covers” folder included with this template &amp; select an image to replace the current with</a:t>
            </a:r>
            <a:endParaRPr lang="en-US" sz="1400" b="0" i="0" dirty="0">
              <a:latin typeface="Roboto Regular" charset="0"/>
            </a:endParaRPr>
          </a:p>
        </p:txBody>
      </p:sp>
      <p:sp>
        <p:nvSpPr>
          <p:cNvPr id="13" name="Right Arrow 12"/>
          <p:cNvSpPr/>
          <p:nvPr userDrawn="1"/>
        </p:nvSpPr>
        <p:spPr>
          <a:xfrm rot="16200000">
            <a:off x="7293380" y="7509146"/>
            <a:ext cx="1455835" cy="659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1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_White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909731" y="7180729"/>
            <a:ext cx="4458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400" b="0" i="0" dirty="0">
                <a:latin typeface="Roboto Regular" charset="0"/>
              </a:rPr>
              <a:t>To change this background…Go to Slide Master and </a:t>
            </a:r>
            <a:r>
              <a:rPr lang="en-US" sz="1400" b="0" i="0" baseline="0" dirty="0">
                <a:latin typeface="Roboto Regular" charset="0"/>
              </a:rPr>
              <a:t>Right click then select “Format Background”</a:t>
            </a:r>
            <a:br>
              <a:rPr lang="en-US" sz="1400" b="0" i="0" baseline="0" dirty="0">
                <a:latin typeface="Roboto Regular" charset="0"/>
              </a:rPr>
            </a:br>
            <a:endParaRPr lang="en-US" sz="1400" b="0" i="0" baseline="0" dirty="0">
              <a:latin typeface="Roboto Regula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b="0" i="0" baseline="0" dirty="0">
                <a:latin typeface="Roboto Regular" charset="0"/>
              </a:rPr>
              <a:t>Navigate to “Images/Dividers” folder included with this template &amp; select an image as replacement</a:t>
            </a:r>
            <a:endParaRPr lang="en-US" sz="1400" b="0" i="0" dirty="0">
              <a:latin typeface="Roboto Regular" charset="0"/>
            </a:endParaRPr>
          </a:p>
        </p:txBody>
      </p:sp>
      <p:sp>
        <p:nvSpPr>
          <p:cNvPr id="14" name="Right Arrow 13"/>
          <p:cNvSpPr/>
          <p:nvPr userDrawn="1"/>
        </p:nvSpPr>
        <p:spPr>
          <a:xfrm rot="16200000">
            <a:off x="650533" y="7509146"/>
            <a:ext cx="1455835" cy="659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Regular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7886701" y="4303059"/>
            <a:ext cx="3924300" cy="1107732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7886701" y="5405718"/>
            <a:ext cx="3921064" cy="56293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7200900" y="63325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/>
              <a:t>© 2016 Axway  |  CONFIDENTIAL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70531" y="6391757"/>
            <a:ext cx="495300" cy="251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1200" smtClean="0">
                <a:latin typeface="+mj-lt"/>
              </a:rPr>
              <a:pPr algn="ctr"/>
              <a:t>‹#›</a:t>
            </a:fld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240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" presetClass="entr" presetSubtype="8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_White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909731" y="7180729"/>
            <a:ext cx="37380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400" b="0" i="0" dirty="0">
                <a:latin typeface="Roboto"/>
              </a:rPr>
              <a:t>To change this background…</a:t>
            </a:r>
            <a:r>
              <a:rPr lang="en-US" sz="1400" b="0" i="0" baseline="0" dirty="0">
                <a:latin typeface="Roboto"/>
              </a:rPr>
              <a:t>Right click and select “Format Background”</a:t>
            </a:r>
            <a:br>
              <a:rPr lang="en-US" sz="1400" b="0" i="0" baseline="0" dirty="0">
                <a:latin typeface="Roboto"/>
              </a:rPr>
            </a:br>
            <a:endParaRPr lang="en-US" sz="1400" b="0" i="0" baseline="0" dirty="0">
              <a:latin typeface="Roboto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b="0" i="0" baseline="0" dirty="0">
                <a:latin typeface="Roboto"/>
              </a:rPr>
              <a:t>Navigate to “Images/Dividers” folder included with this template &amp; select an image to replace the current with</a:t>
            </a:r>
            <a:endParaRPr lang="en-US" sz="1400" b="0" i="0" dirty="0">
              <a:latin typeface="Roboto"/>
            </a:endParaRPr>
          </a:p>
        </p:txBody>
      </p:sp>
      <p:sp>
        <p:nvSpPr>
          <p:cNvPr id="14" name="Right Arrow 13"/>
          <p:cNvSpPr/>
          <p:nvPr userDrawn="1"/>
        </p:nvSpPr>
        <p:spPr>
          <a:xfrm rot="16200000">
            <a:off x="650533" y="7509146"/>
            <a:ext cx="1455835" cy="659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7886701" y="4303059"/>
            <a:ext cx="3924300" cy="1107732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tx1"/>
                </a:solidFill>
                <a:latin typeface="Roboto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7886701" y="5405718"/>
            <a:ext cx="3921064" cy="56293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1"/>
                </a:solidFill>
                <a:latin typeface="Roboto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7200900" y="63325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/>
              <a:t>© 2016 Axway  |  CONFIDENTIAL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570531" y="6391757"/>
            <a:ext cx="495300" cy="251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1200" smtClean="0">
                <a:latin typeface="+mj-lt"/>
              </a:rPr>
              <a:pPr algn="ctr"/>
              <a:t>‹#›</a:t>
            </a:fld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390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2" presetClass="entr" presetSubtype="8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9069" y="1349"/>
            <a:ext cx="7552931" cy="6949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6078"/>
            <a:ext cx="9779000" cy="76874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4700" y="1115568"/>
            <a:ext cx="8496300" cy="5018532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81001" y="1114822"/>
            <a:ext cx="2590800" cy="4851263"/>
          </a:xfrm>
        </p:spPr>
        <p:txBody>
          <a:bodyPr>
            <a:noAutofit/>
          </a:bodyPr>
          <a:lstStyle>
            <a:lvl1pPr marL="0" indent="0" algn="r">
              <a:buNone/>
              <a:defRPr lang="en-US" sz="2000" b="1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7200900" y="63325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/>
              <a:t>© 2016 Axway  |  CONFIDENTIAL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8" y="6089673"/>
            <a:ext cx="1301021" cy="582131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1570531" y="6391757"/>
            <a:ext cx="495300" cy="251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1200" smtClean="0">
                <a:latin typeface="+mj-lt"/>
              </a:rPr>
              <a:pPr algn="ctr"/>
              <a:t>‹#›</a:t>
            </a:fld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517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8458200" cy="665629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552578" y="7180729"/>
            <a:ext cx="37380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400" b="0" i="0" dirty="0">
                <a:latin typeface="Roboto Regular" charset="0"/>
              </a:rPr>
              <a:t>To change this background…</a:t>
            </a:r>
            <a:r>
              <a:rPr lang="en-US" sz="1400" b="0" i="0" baseline="0" dirty="0">
                <a:latin typeface="Roboto Regular" charset="0"/>
              </a:rPr>
              <a:t>Right click and select “Format Background”</a:t>
            </a:r>
            <a:br>
              <a:rPr lang="en-US" sz="1400" b="0" i="0" baseline="0" dirty="0">
                <a:latin typeface="Roboto Regular" charset="0"/>
              </a:rPr>
            </a:br>
            <a:endParaRPr lang="en-US" sz="1400" b="0" i="0" baseline="0" dirty="0">
              <a:latin typeface="Roboto Regula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b="0" i="0" baseline="0" dirty="0">
                <a:latin typeface="Roboto Regular" charset="0"/>
              </a:rPr>
              <a:t>Navigate to “Images/Backgrounds” folder included with this template package &amp; select an image to replace the current with</a:t>
            </a:r>
            <a:endParaRPr lang="en-US" sz="1400" b="0" i="0" dirty="0">
              <a:latin typeface="Roboto Regular" charset="0"/>
            </a:endParaRPr>
          </a:p>
        </p:txBody>
      </p:sp>
      <p:sp>
        <p:nvSpPr>
          <p:cNvPr id="6" name="Right Arrow 5"/>
          <p:cNvSpPr/>
          <p:nvPr userDrawn="1"/>
        </p:nvSpPr>
        <p:spPr>
          <a:xfrm rot="16200000">
            <a:off x="7293380" y="7509146"/>
            <a:ext cx="1455835" cy="659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Regular" charset="0"/>
            </a:endParaRPr>
          </a:p>
        </p:txBody>
      </p:sp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7200900" y="63325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© 2016 Axway  |  CONFIDENTIAL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71733" y="6379167"/>
            <a:ext cx="4953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1200" smtClean="0">
                <a:solidFill>
                  <a:schemeClr val="bg1"/>
                </a:solidFill>
                <a:latin typeface="Roboto"/>
              </a:rPr>
              <a:pPr algn="ctr"/>
              <a:t>‹#›</a:t>
            </a:fld>
            <a:endParaRPr lang="en-US" sz="1200" dirty="0">
              <a:solidFill>
                <a:schemeClr val="bg1"/>
              </a:solidFill>
              <a:latin typeface="Roboto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038" y="6037967"/>
            <a:ext cx="1369860" cy="6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2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9069" y="1349"/>
            <a:ext cx="7552931" cy="6949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6079"/>
            <a:ext cx="9512300" cy="729688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7200900" y="63325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/>
              <a:t>© 2016 Axway  |  CONFIDENTIAL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8" y="6089673"/>
            <a:ext cx="1301021" cy="58213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570531" y="6391757"/>
            <a:ext cx="495300" cy="251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1200" smtClean="0">
                <a:latin typeface="+mj-lt"/>
              </a:rPr>
              <a:pPr algn="ctr"/>
              <a:t>‹#›</a:t>
            </a:fld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97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hlinkClick r:id="" action="ppaction://noaction"/>
          </p:cNvPr>
          <p:cNvSpPr/>
          <p:nvPr userDrawn="1"/>
        </p:nvSpPr>
        <p:spPr>
          <a:xfrm>
            <a:off x="5824220" y="3797141"/>
            <a:ext cx="543559" cy="54355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Regular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H="1" flipV="1">
            <a:off x="6096001" y="4358640"/>
            <a:ext cx="1" cy="3541995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7200900" y="63325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latin typeface="Roboto"/>
              </a:rPr>
              <a:t>© 2016 Axway  |  CONFIDENTIAL</a:t>
            </a:r>
            <a:endParaRPr lang="en-US" dirty="0">
              <a:latin typeface="Roboto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66491" y="6380219"/>
            <a:ext cx="4953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1200" smtClean="0">
                <a:solidFill>
                  <a:schemeClr val="bg1"/>
                </a:solidFill>
                <a:latin typeface="Roboto"/>
              </a:rPr>
              <a:pPr algn="ctr"/>
              <a:t>‹#›</a:t>
            </a:fld>
            <a:endParaRPr lang="en-US" sz="1200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0009884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Midd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12" idx="4"/>
          </p:cNvCxnSpPr>
          <p:nvPr userDrawn="1"/>
        </p:nvCxnSpPr>
        <p:spPr>
          <a:xfrm flipH="1" flipV="1">
            <a:off x="6096000" y="3859529"/>
            <a:ext cx="3" cy="2998474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>
            <a:stCxn id="12" idx="0"/>
          </p:cNvCxnSpPr>
          <p:nvPr userDrawn="1"/>
        </p:nvCxnSpPr>
        <p:spPr>
          <a:xfrm flipV="1">
            <a:off x="6096000" y="2"/>
            <a:ext cx="1" cy="331596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>
            <a:hlinkClick r:id="" action="ppaction://noaction"/>
          </p:cNvPr>
          <p:cNvSpPr/>
          <p:nvPr userDrawn="1"/>
        </p:nvSpPr>
        <p:spPr>
          <a:xfrm>
            <a:off x="5824220" y="3315970"/>
            <a:ext cx="543559" cy="54355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Regular" charset="0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7200900" y="63325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latin typeface="Roboto"/>
              </a:rPr>
              <a:t>© 2016 Axway  |  CONFIDENTIAL</a:t>
            </a:r>
            <a:endParaRPr lang="en-US" dirty="0">
              <a:latin typeface="Roboto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69701" y="6379167"/>
            <a:ext cx="4953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1200" smtClean="0">
                <a:solidFill>
                  <a:schemeClr val="bg1"/>
                </a:solidFill>
                <a:latin typeface="Roboto"/>
              </a:rPr>
              <a:pPr algn="ctr"/>
              <a:t>‹#›</a:t>
            </a:fld>
            <a:endParaRPr lang="en-US" sz="1200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6525481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0053918" cy="73286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075766"/>
            <a:ext cx="11430000" cy="505833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381000" y="-948017"/>
            <a:ext cx="3563471" cy="6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314265" y="-948017"/>
            <a:ext cx="3563471" cy="6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247529" y="-948017"/>
            <a:ext cx="3563471" cy="6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+mj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81000" y="-578224"/>
            <a:ext cx="2590800" cy="53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321423" y="-578224"/>
            <a:ext cx="2590800" cy="53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+mj-lt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6261846" y="-578224"/>
            <a:ext cx="2590800" cy="53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+mj-lt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202270" y="-578224"/>
            <a:ext cx="2590800" cy="53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+mj-lt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060420" y="-833717"/>
            <a:ext cx="12495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latin typeface="+mj-lt"/>
              </a:rPr>
              <a:t>4</a:t>
            </a:r>
            <a:r>
              <a:rPr lang="en-US" sz="1000" b="0" i="0" baseline="0" dirty="0">
                <a:latin typeface="+mj-lt"/>
              </a:rPr>
              <a:t> column guides</a:t>
            </a:r>
            <a:endParaRPr lang="en-US" sz="1000" b="0" i="0" dirty="0">
              <a:latin typeface="+mj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5539597" y="-1210234"/>
            <a:ext cx="1157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latin typeface="+mj-lt"/>
              </a:rPr>
              <a:t>3</a:t>
            </a:r>
            <a:r>
              <a:rPr lang="en-US" sz="1000" b="0" i="0" baseline="0" dirty="0">
                <a:latin typeface="+mj-lt"/>
              </a:rPr>
              <a:t> column guides</a:t>
            </a:r>
            <a:endParaRPr lang="en-US" sz="1000" b="0" i="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 userDrawn="1"/>
        </p:nvCxnSpPr>
        <p:spPr>
          <a:xfrm>
            <a:off x="5217459" y="-699247"/>
            <a:ext cx="614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 flipH="1">
            <a:off x="3375212" y="-699247"/>
            <a:ext cx="623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 userDrawn="1"/>
        </p:nvCxnSpPr>
        <p:spPr>
          <a:xfrm>
            <a:off x="6710082" y="-1075765"/>
            <a:ext cx="614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 userDrawn="1"/>
        </p:nvCxnSpPr>
        <p:spPr>
          <a:xfrm flipH="1">
            <a:off x="4867835" y="-1075765"/>
            <a:ext cx="623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-605414" y="-1193776"/>
            <a:ext cx="5217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latin typeface="+mj-lt"/>
              </a:rPr>
              <a:t>To View guidelines click “view” menu</a:t>
            </a:r>
            <a:r>
              <a:rPr lang="en-US" sz="1000" b="0" i="0" baseline="0" dirty="0">
                <a:latin typeface="+mj-lt"/>
              </a:rPr>
              <a:t> and select the guides checkbox</a:t>
            </a:r>
            <a:endParaRPr lang="en-US" sz="1000" b="0"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6297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9" r:id="rId2"/>
    <p:sldLayoutId id="2147483674" r:id="rId3"/>
    <p:sldLayoutId id="2147483687" r:id="rId4"/>
    <p:sldLayoutId id="2147483667" r:id="rId5"/>
    <p:sldLayoutId id="2147483676" r:id="rId6"/>
    <p:sldLayoutId id="2147483650" r:id="rId7"/>
    <p:sldLayoutId id="2147483680" r:id="rId8"/>
    <p:sldLayoutId id="2147483681" r:id="rId9"/>
    <p:sldLayoutId id="2147483682" r:id="rId10"/>
    <p:sldLayoutId id="2147483660" r:id="rId11"/>
    <p:sldLayoutId id="2147483652" r:id="rId12"/>
    <p:sldLayoutId id="2147483666" r:id="rId13"/>
    <p:sldLayoutId id="2147483663" r:id="rId14"/>
    <p:sldLayoutId id="2147483675" r:id="rId15"/>
    <p:sldLayoutId id="2147483651" r:id="rId16"/>
    <p:sldLayoutId id="2147483686" r:id="rId17"/>
    <p:sldLayoutId id="2147483688" r:id="rId18"/>
    <p:sldLayoutId id="2147483690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Roboto"/>
          <a:cs typeface="Roboto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40" userDrawn="1">
          <p15:clr>
            <a:srgbClr val="F26B43"/>
          </p15:clr>
        </p15:guide>
        <p15:guide id="2" orient="horz" pos="456" userDrawn="1">
          <p15:clr>
            <a:srgbClr val="F26B43"/>
          </p15:clr>
        </p15:guide>
        <p15:guide id="3" pos="7440" userDrawn="1">
          <p15:clr>
            <a:srgbClr val="F26B43"/>
          </p15:clr>
        </p15:guide>
        <p15:guide id="4" orient="horz" pos="216" userDrawn="1">
          <p15:clr>
            <a:srgbClr val="F26B43"/>
          </p15:clr>
        </p15:guide>
        <p15:guide id="5" pos="1872" userDrawn="1">
          <p15:clr>
            <a:srgbClr val="F26B43"/>
          </p15:clr>
        </p15:guide>
        <p15:guide id="6" pos="3720" userDrawn="1">
          <p15:clr>
            <a:srgbClr val="F26B43"/>
          </p15:clr>
        </p15:guide>
        <p15:guide id="7" pos="5568" userDrawn="1">
          <p15:clr>
            <a:srgbClr val="F26B43"/>
          </p15:clr>
        </p15:guide>
        <p15:guide id="8" pos="2088" userDrawn="1">
          <p15:clr>
            <a:srgbClr val="F26B43"/>
          </p15:clr>
        </p15:guide>
        <p15:guide id="9" pos="3936" userDrawn="1">
          <p15:clr>
            <a:srgbClr val="F26B43"/>
          </p15:clr>
        </p15:guide>
        <p15:guide id="10" pos="5784" userDrawn="1">
          <p15:clr>
            <a:srgbClr val="F26B43"/>
          </p15:clr>
        </p15:guide>
        <p15:guide id="11" orient="horz" pos="2260" userDrawn="1">
          <p15:clr>
            <a:srgbClr val="F26B43"/>
          </p15:clr>
        </p15:guide>
        <p15:guide id="12" orient="horz" pos="4104" userDrawn="1">
          <p15:clr>
            <a:srgbClr val="F26B43"/>
          </p15:clr>
        </p15:guide>
        <p15:guide id="13" pos="2472" userDrawn="1">
          <p15:clr>
            <a:srgbClr val="F26B43"/>
          </p15:clr>
        </p15:guide>
        <p15:guide id="14" pos="2712" userDrawn="1">
          <p15:clr>
            <a:srgbClr val="F26B43"/>
          </p15:clr>
        </p15:guide>
        <p15:guide id="15" pos="4968" userDrawn="1">
          <p15:clr>
            <a:srgbClr val="F26B43"/>
          </p15:clr>
        </p15:guide>
        <p15:guide id="16" pos="5184" userDrawn="1">
          <p15:clr>
            <a:srgbClr val="F26B43"/>
          </p15:clr>
        </p15:guide>
        <p15:guide id="17" pos="7128" userDrawn="1">
          <p15:clr>
            <a:srgbClr val="F26B43"/>
          </p15:clr>
        </p15:guide>
        <p15:guide id="1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577" y="1475874"/>
            <a:ext cx="5319796" cy="426601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fr-FR" dirty="0"/>
              <a:t>Build </a:t>
            </a:r>
            <a:r>
              <a:rPr lang="fr-FR" dirty="0" smtClean="0"/>
              <a:t>Automation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 12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</a:t>
            </a:r>
            <a:r>
              <a:rPr lang="en-US" sz="2000" dirty="0" smtClean="0"/>
              <a:t>January </a:t>
            </a:r>
            <a:r>
              <a:rPr lang="en-US" sz="2000" dirty="0" smtClean="0"/>
              <a:t>2019</a:t>
            </a:r>
            <a:r>
              <a:rPr lang="en-US" sz="2400" b="0" dirty="0"/>
              <a:t/>
            </a:r>
            <a:br>
              <a:rPr lang="en-US" sz="2400" b="0" dirty="0"/>
            </a:br>
            <a:r>
              <a:rPr lang="en-US" sz="2400" b="0" dirty="0"/>
              <a:t/>
            </a:r>
            <a:br>
              <a:rPr lang="en-US" sz="2400" b="0" dirty="0"/>
            </a:br>
            <a:r>
              <a:rPr lang="en-US" sz="2400" b="0" dirty="0"/>
              <a:t/>
            </a:r>
            <a:br>
              <a:rPr lang="en-US" sz="2400" b="0" dirty="0"/>
            </a:br>
            <a:r>
              <a:rPr lang="en-US" sz="2400" b="0" dirty="0"/>
              <a:t/>
            </a:r>
            <a:br>
              <a:rPr lang="en-US" sz="2400" b="0" dirty="0"/>
            </a:br>
            <a:r>
              <a:rPr lang="en-US" sz="1600" b="0" dirty="0"/>
              <a:t>#</a:t>
            </a:r>
            <a:r>
              <a:rPr lang="en-US" sz="1600" b="0" dirty="0" err="1"/>
              <a:t>axway</a:t>
            </a:r>
            <a:endParaRPr lang="en-US" sz="1600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458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 Script made according to a API version?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067" y="2730499"/>
            <a:ext cx="11430000" cy="4521201"/>
          </a:xfrm>
        </p:spPr>
        <p:txBody>
          <a:bodyPr/>
          <a:lstStyle/>
          <a:p>
            <a:r>
              <a:rPr lang="en-US" dirty="0" smtClean="0"/>
              <a:t>The script was designed keeping in mind that it could be</a:t>
            </a:r>
          </a:p>
          <a:p>
            <a:pPr marL="0" indent="0">
              <a:buNone/>
            </a:pPr>
            <a:r>
              <a:rPr lang="en-US" dirty="0" smtClean="0"/>
              <a:t>used with any API gateway version.</a:t>
            </a:r>
          </a:p>
          <a:p>
            <a:r>
              <a:rPr lang="en-US" dirty="0" smtClean="0"/>
              <a:t>All the commands are generic and are not used </a:t>
            </a:r>
          </a:p>
          <a:p>
            <a:pPr marL="0" indent="0">
              <a:buNone/>
            </a:pPr>
            <a:r>
              <a:rPr lang="en-US" dirty="0" smtClean="0"/>
              <a:t>specific to any version.</a:t>
            </a:r>
            <a:endParaRPr lang="en-US" dirty="0"/>
          </a:p>
          <a:p>
            <a:r>
              <a:rPr lang="en-US" dirty="0" smtClean="0"/>
              <a:t>Script is already used in the MHIS Hybrid </a:t>
            </a:r>
          </a:p>
          <a:p>
            <a:pPr marL="0" indent="0">
              <a:buNone/>
            </a:pPr>
            <a:r>
              <a:rPr lang="en-US" dirty="0" smtClean="0"/>
              <a:t>Installation on PPR and PRD both.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13266" y="1424583"/>
            <a:ext cx="11430000" cy="49807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No the Script can be used with any API Gateway version like 754 or 762 or any other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 smtClean="0"/>
              <a:t>© 2019 Axway  |  CONFIDENTIAL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467" y="3763368"/>
            <a:ext cx="4013200" cy="24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3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Decide..!!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 gate way &amp; components installation– 30 </a:t>
            </a:r>
            <a:r>
              <a:rPr lang="en-US" dirty="0" err="1" smtClean="0"/>
              <a:t>mins</a:t>
            </a:r>
            <a:endParaRPr lang="en-US" dirty="0" smtClean="0"/>
          </a:p>
          <a:p>
            <a:r>
              <a:rPr lang="en-US" dirty="0" smtClean="0"/>
              <a:t>Configure gateway – 30 </a:t>
            </a:r>
            <a:r>
              <a:rPr lang="en-US" dirty="0" err="1" smtClean="0"/>
              <a:t>mins</a:t>
            </a:r>
            <a:endParaRPr lang="en-US" dirty="0" smtClean="0"/>
          </a:p>
          <a:p>
            <a:r>
              <a:rPr lang="en-US" dirty="0" smtClean="0"/>
              <a:t>Install Analytics – 15 </a:t>
            </a:r>
            <a:r>
              <a:rPr lang="en-US" dirty="0" err="1" smtClean="0"/>
              <a:t>mins</a:t>
            </a:r>
            <a:endParaRPr lang="en-US" dirty="0" smtClean="0"/>
          </a:p>
          <a:p>
            <a:r>
              <a:rPr lang="en-US" dirty="0" smtClean="0"/>
              <a:t>Configure API Manager – 20 </a:t>
            </a:r>
            <a:r>
              <a:rPr lang="en-US" dirty="0" err="1" smtClean="0"/>
              <a:t>mins</a:t>
            </a:r>
            <a:endParaRPr lang="en-US" dirty="0" smtClean="0"/>
          </a:p>
          <a:p>
            <a:r>
              <a:rPr lang="en-US" i="1" dirty="0" smtClean="0"/>
              <a:t>Total efforts – </a:t>
            </a:r>
            <a:r>
              <a:rPr lang="en-US" i="1" dirty="0" smtClean="0">
                <a:solidFill>
                  <a:srgbClr val="FF0000"/>
                </a:solidFill>
              </a:rPr>
              <a:t>1hour 35 </a:t>
            </a:r>
            <a:r>
              <a:rPr lang="en-US" i="1" dirty="0" err="1" smtClean="0">
                <a:solidFill>
                  <a:srgbClr val="FF0000"/>
                </a:solidFill>
              </a:rPr>
              <a:t>mins</a:t>
            </a:r>
            <a:endParaRPr lang="en-US" i="1" dirty="0" smtClean="0">
              <a:solidFill>
                <a:srgbClr val="FF0000"/>
              </a:solidFill>
            </a:endParaRPr>
          </a:p>
          <a:p>
            <a:endParaRPr lang="en-US" i="1" dirty="0"/>
          </a:p>
          <a:p>
            <a:r>
              <a:rPr lang="en-US" i="1" dirty="0" smtClean="0"/>
              <a:t>Script – </a:t>
            </a:r>
            <a:r>
              <a:rPr lang="en-US" i="1" dirty="0" smtClean="0">
                <a:solidFill>
                  <a:srgbClr val="00B050"/>
                </a:solidFill>
              </a:rPr>
              <a:t>10-15 minutes</a:t>
            </a:r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Manual installation or the Script usage.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 smtClean="0"/>
              <a:t>© 2019 Axway  | 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43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577" y="1475874"/>
            <a:ext cx="5319796" cy="426601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 </a:t>
            </a:r>
            <a:r>
              <a:rPr lang="en-US" sz="2000" smtClean="0"/>
              <a:t>12</a:t>
            </a:r>
            <a:r>
              <a:rPr lang="en-US" sz="2000" baseline="30000" smtClean="0"/>
              <a:t>th</a:t>
            </a:r>
            <a:r>
              <a:rPr lang="en-US" sz="2000" smtClean="0"/>
              <a:t> </a:t>
            </a:r>
            <a:r>
              <a:rPr lang="en-US" sz="2000" smtClean="0"/>
              <a:t>January </a:t>
            </a:r>
            <a:r>
              <a:rPr lang="en-US" sz="2000" dirty="0" smtClean="0"/>
              <a:t>2019</a:t>
            </a:r>
            <a:r>
              <a:rPr lang="en-US" sz="2400" b="0" dirty="0"/>
              <a:t/>
            </a:r>
            <a:br>
              <a:rPr lang="en-US" sz="2400" b="0" dirty="0"/>
            </a:br>
            <a:r>
              <a:rPr lang="en-US" sz="2400" b="0" dirty="0"/>
              <a:t/>
            </a:r>
            <a:br>
              <a:rPr lang="en-US" sz="2400" b="0" dirty="0"/>
            </a:br>
            <a:r>
              <a:rPr lang="en-US" sz="2400" b="0" dirty="0"/>
              <a:t/>
            </a:r>
            <a:br>
              <a:rPr lang="en-US" sz="2400" b="0" dirty="0"/>
            </a:br>
            <a:r>
              <a:rPr lang="en-US" sz="2400" b="0" dirty="0"/>
              <a:t/>
            </a:r>
            <a:br>
              <a:rPr lang="en-US" sz="2400" b="0" dirty="0"/>
            </a:br>
            <a:r>
              <a:rPr lang="en-US" sz="1600" b="0" dirty="0"/>
              <a:t>#</a:t>
            </a:r>
            <a:r>
              <a:rPr lang="en-US" sz="1600" b="0" dirty="0" err="1"/>
              <a:t>axway</a:t>
            </a:r>
            <a:endParaRPr lang="en-US" sz="1600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427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API </a:t>
            </a:r>
            <a:r>
              <a:rPr lang="en-US" dirty="0"/>
              <a:t>GATEWAY SETUP BY SCRIPT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Created</a:t>
            </a:r>
            <a:r>
              <a:rPr lang="fr-FR" dirty="0" smtClean="0"/>
              <a:t> by Altaf Hossain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4"/>
          <p:cNvSpPr txBox="1">
            <a:spLocks/>
          </p:cNvSpPr>
          <p:nvPr/>
        </p:nvSpPr>
        <p:spPr>
          <a:xfrm>
            <a:off x="381000" y="342900"/>
            <a:ext cx="9690100" cy="76874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Roboto Regular" charset="0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/>
              <a:t>© </a:t>
            </a:r>
            <a:r>
              <a:rPr lang="en-US" dirty="0" smtClean="0"/>
              <a:t>2019 </a:t>
            </a:r>
            <a:r>
              <a:rPr lang="en-US" dirty="0"/>
              <a:t>Axway  |  CONFIDENTIAL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1000" y="1111645"/>
            <a:ext cx="10001865" cy="4225510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This </a:t>
            </a:r>
            <a:r>
              <a:rPr lang="en-US" dirty="0"/>
              <a:t>PowerPoint will brief about how API gateway setup takes less time by the script  in comparison to  how much it take while setting it up .</a:t>
            </a:r>
          </a:p>
          <a:p>
            <a:endParaRPr lang="fr-FR" sz="900" dirty="0"/>
          </a:p>
          <a:p>
            <a:pPr>
              <a:buNone/>
            </a:pPr>
            <a:r>
              <a:rPr lang="fr-FR" sz="900" dirty="0"/>
              <a:t>        </a:t>
            </a:r>
          </a:p>
          <a:p>
            <a:pPr marL="457200" lvl="1" indent="0">
              <a:buNone/>
            </a:pPr>
            <a:endParaRPr lang="fr-FR" sz="900" b="0" dirty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r>
              <a:rPr lang="fr-FR" sz="900" b="0" dirty="0">
                <a:solidFill>
                  <a:schemeClr val="tx2"/>
                </a:solidFill>
              </a:rPr>
              <a:t> </a:t>
            </a:r>
          </a:p>
          <a:p>
            <a:pPr marL="457200" lvl="1" indent="0">
              <a:buNone/>
            </a:pPr>
            <a:endParaRPr lang="fr-FR" sz="1050" b="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lang="fr-FR" sz="1050" dirty="0">
              <a:solidFill>
                <a:srgbClr val="255384"/>
              </a:solidFill>
            </a:endParaRPr>
          </a:p>
          <a:p>
            <a:endParaRPr lang="en-US" sz="10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405846"/>
            <a:ext cx="5113868" cy="30683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835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991"/>
            <a:ext cx="9702800" cy="7687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API GATEWAY </a:t>
            </a:r>
            <a:r>
              <a:rPr lang="en-US" dirty="0"/>
              <a:t>INSTALLATION</a:t>
            </a:r>
            <a:r>
              <a:rPr lang="en-US" dirty="0">
                <a:solidFill>
                  <a:srgbClr val="FFFF00"/>
                </a:solidFill>
                <a:latin typeface="Bauhaus 93" panose="04030905020B02020C02" pitchFamily="82" charset="0"/>
              </a:rPr>
              <a:t/>
            </a:r>
            <a:br>
              <a:rPr lang="en-US" dirty="0">
                <a:solidFill>
                  <a:srgbClr val="FFFF00"/>
                </a:solidFill>
                <a:latin typeface="Bauhaus 93" panose="04030905020B02020C02" pitchFamily="82" charset="0"/>
              </a:rPr>
            </a:br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/>
              <a:t>© </a:t>
            </a:r>
            <a:r>
              <a:rPr lang="en-US" dirty="0" smtClean="0"/>
              <a:t>2019 </a:t>
            </a:r>
            <a:r>
              <a:rPr lang="en-US" dirty="0"/>
              <a:t>Axway  |  CONFIDENTIAL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709852"/>
              </p:ext>
            </p:extLst>
          </p:nvPr>
        </p:nvGraphicFramePr>
        <p:xfrm>
          <a:off x="190500" y="936944"/>
          <a:ext cx="11811000" cy="2804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09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9350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Product Name</a:t>
                      </a:r>
                      <a:endParaRPr lang="en-US" sz="1800" noProof="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Work Efforts</a:t>
                      </a:r>
                      <a:endParaRPr lang="en-US" sz="1800" noProof="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11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noProof="0" dirty="0" smtClean="0"/>
                        <a:t>API Gateway </a:t>
                      </a:r>
                      <a:endParaRPr lang="en-US" sz="2400" baseline="0" noProof="0" dirty="0"/>
                    </a:p>
                  </a:txBody>
                  <a:tcPr>
                    <a:solidFill>
                      <a:srgbClr val="DAE2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sng" kern="1200" baseline="0" noProof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Usuall</a:t>
                      </a:r>
                      <a:r>
                        <a:rPr lang="en-US" sz="1600" b="1" u="sng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Work –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u="sng" kern="1200" baseline="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Accept the end user license Agreement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Select the set-up type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Select the components which you want to install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Specify the directory where the Axway API Gateway will be installed,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then for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</a:rPr>
                        <a:t>cassandra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also</a:t>
                      </a:r>
                      <a:endParaRPr lang="en-US" sz="2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u="none" kern="1200" baseline="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DAE2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737892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380999" y="3965380"/>
            <a:ext cx="10278533" cy="768745"/>
          </a:xfrm>
          <a:prstGeom prst="rect">
            <a:avLst/>
          </a:prstGeom>
        </p:spPr>
        <p:txBody>
          <a:bodyPr vert="horz" lIns="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+mj-lt"/>
                <a:ea typeface="Roboto"/>
                <a:cs typeface="Roboto"/>
              </a:defRPr>
            </a:lvl1pPr>
          </a:lstStyle>
          <a:p>
            <a:r>
              <a:rPr lang="en-US" sz="6000" dirty="0" smtClean="0"/>
              <a:t>The </a:t>
            </a:r>
            <a:r>
              <a:rPr lang="en-US" sz="6000" dirty="0"/>
              <a:t>total </a:t>
            </a:r>
            <a:r>
              <a:rPr lang="en-US" sz="6000" dirty="0" smtClean="0"/>
              <a:t>efforts </a:t>
            </a:r>
            <a:r>
              <a:rPr lang="en-US" sz="6000" dirty="0"/>
              <a:t>which will be </a:t>
            </a:r>
            <a:r>
              <a:rPr lang="en-US" sz="6000" dirty="0" smtClean="0"/>
              <a:t>required to </a:t>
            </a:r>
            <a:r>
              <a:rPr lang="en-US" sz="6000" dirty="0"/>
              <a:t>complete installation of API GATEWAY  </a:t>
            </a:r>
            <a:endParaRPr lang="en-US" sz="6000" dirty="0" smtClean="0"/>
          </a:p>
          <a:p>
            <a:endParaRPr lang="en-US" sz="6000" dirty="0"/>
          </a:p>
          <a:p>
            <a:r>
              <a:rPr lang="en-US" sz="6000" dirty="0" smtClean="0"/>
              <a:t>will </a:t>
            </a:r>
            <a:r>
              <a:rPr lang="en-US" sz="6000" dirty="0"/>
              <a:t>be </a:t>
            </a:r>
            <a:r>
              <a:rPr lang="en-US" sz="6000" dirty="0" smtClean="0"/>
              <a:t>20-30 minutes on each node</a:t>
            </a:r>
            <a:endParaRPr lang="en-US" sz="6000" dirty="0"/>
          </a:p>
          <a:p>
            <a:r>
              <a:rPr lang="en-US" dirty="0" smtClean="0">
                <a:solidFill>
                  <a:srgbClr val="FFFF00"/>
                </a:solidFill>
                <a:latin typeface="Bauhaus 93" panose="04030905020B02020C02" pitchFamily="82" charset="0"/>
              </a:rPr>
              <a:t/>
            </a:r>
            <a:br>
              <a:rPr lang="en-US" dirty="0" smtClean="0">
                <a:solidFill>
                  <a:srgbClr val="FFFF00"/>
                </a:solidFill>
                <a:latin typeface="Bauhaus 93" panose="04030905020B02020C02" pitchFamily="82" charset="0"/>
              </a:rPr>
            </a:b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71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gateway Configuration</a:t>
            </a:r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/>
              <a:t>© </a:t>
            </a:r>
            <a:r>
              <a:rPr lang="en-US" dirty="0" smtClean="0"/>
              <a:t>2019 </a:t>
            </a:r>
            <a:r>
              <a:rPr lang="en-US" dirty="0"/>
              <a:t>Axway  |  CONFIDENTIAL</a:t>
            </a:r>
          </a:p>
        </p:txBody>
      </p:sp>
      <p:graphicFrame>
        <p:nvGraphicFramePr>
          <p:cNvPr id="9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9739653"/>
              </p:ext>
            </p:extLst>
          </p:nvPr>
        </p:nvGraphicFramePr>
        <p:xfrm>
          <a:off x="114300" y="1085187"/>
          <a:ext cx="11811000" cy="3932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09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9350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Product Name</a:t>
                      </a:r>
                      <a:endParaRPr lang="en-US" sz="1800" noProof="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Work Efforts</a:t>
                      </a:r>
                      <a:endParaRPr lang="en-US" sz="1800" noProof="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11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noProof="0" dirty="0" smtClean="0"/>
                        <a:t>API Gateway </a:t>
                      </a:r>
                      <a:endParaRPr lang="en-US" sz="2400" baseline="0" noProof="0" dirty="0"/>
                    </a:p>
                  </a:txBody>
                  <a:tcPr>
                    <a:solidFill>
                      <a:srgbClr val="DAE2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sng" kern="1200" baseline="0" noProof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Usuall</a:t>
                      </a:r>
                      <a:r>
                        <a:rPr lang="en-US" sz="1600" b="1" u="sng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Work –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u="sng" kern="1200" baseline="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dirty="0" smtClean="0"/>
                        <a:t>1. Then  we will open command prompt in bin  folder  of API gateway  and run the command of managedomain.bat--menu </a:t>
                      </a:r>
                    </a:p>
                    <a:p>
                      <a:endParaRPr lang="en-US" sz="1400" dirty="0" smtClean="0"/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en-US" sz="1400" dirty="0" smtClean="0"/>
                        <a:t>Now firstly we will register the host.</a:t>
                      </a:r>
                    </a:p>
                    <a:p>
                      <a:r>
                        <a:rPr lang="en-US" sz="1400" dirty="0" smtClean="0"/>
                        <a:t> 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en-US" sz="1400" dirty="0" smtClean="0"/>
                        <a:t>After registering the host, we will create a group and a instance related to that. Then we will start startinstance.bat as well.</a:t>
                      </a:r>
                    </a:p>
                    <a:p>
                      <a:endParaRPr lang="en-US" sz="1400" dirty="0" smtClean="0"/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en-US" sz="1400" dirty="0" smtClean="0"/>
                        <a:t>Also the </a:t>
                      </a:r>
                      <a:r>
                        <a:rPr lang="en-US" sz="1400" dirty="0" err="1" smtClean="0"/>
                        <a:t>Nodemanager</a:t>
                      </a:r>
                      <a:r>
                        <a:rPr lang="en-US" sz="1400" dirty="0" smtClean="0"/>
                        <a:t> should be started  hence we will run the command nodemanager.bat in command prompt in the bin folder of API gateway.</a:t>
                      </a:r>
                    </a:p>
                    <a:p>
                      <a:endParaRPr lang="en-US" sz="1400" dirty="0" smtClean="0"/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en-US" sz="1400" dirty="0" smtClean="0"/>
                        <a:t>Then we will start  Cassandra.bat which is in the bin folder of API gateway.</a:t>
                      </a:r>
                    </a:p>
                    <a:p>
                      <a:endParaRPr lang="en-US" sz="20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u="none" kern="1200" baseline="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DAE2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737892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114300" y="5372553"/>
            <a:ext cx="9702800" cy="76874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+mj-lt"/>
                <a:ea typeface="Roboto"/>
                <a:cs typeface="Roboto"/>
              </a:defRPr>
            </a:lvl1pPr>
          </a:lstStyle>
          <a:p>
            <a:r>
              <a:rPr lang="en-US" sz="2200" dirty="0" smtClean="0"/>
              <a:t>The </a:t>
            </a:r>
            <a:r>
              <a:rPr lang="en-US" sz="2200" dirty="0"/>
              <a:t>total time which will  be spent in </a:t>
            </a:r>
            <a:r>
              <a:rPr lang="en-US" sz="2200" dirty="0" smtClean="0"/>
              <a:t>these</a:t>
            </a:r>
          </a:p>
          <a:p>
            <a:r>
              <a:rPr lang="en-US" sz="2200" dirty="0" smtClean="0"/>
              <a:t>tasks </a:t>
            </a:r>
            <a:r>
              <a:rPr lang="en-US" sz="2200" dirty="0"/>
              <a:t>will be around </a:t>
            </a:r>
            <a:r>
              <a:rPr lang="en-US" sz="2200" dirty="0" smtClean="0"/>
              <a:t>30 </a:t>
            </a:r>
            <a:r>
              <a:rPr lang="en-US" sz="2200" dirty="0"/>
              <a:t>minutes </a:t>
            </a:r>
            <a:r>
              <a:rPr lang="en-US" sz="2200" dirty="0" smtClean="0"/>
              <a:t>on each node </a:t>
            </a:r>
            <a:endParaRPr lang="en-US" sz="2200" dirty="0"/>
          </a:p>
          <a:p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043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991"/>
            <a:ext cx="9702800" cy="7687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API Analytics </a:t>
            </a:r>
            <a:r>
              <a:rPr lang="en-US" dirty="0"/>
              <a:t>INSTALLATION</a:t>
            </a:r>
            <a:r>
              <a:rPr lang="en-US" dirty="0">
                <a:solidFill>
                  <a:srgbClr val="FFFF00"/>
                </a:solidFill>
                <a:latin typeface="Bauhaus 93" panose="04030905020B02020C02" pitchFamily="82" charset="0"/>
              </a:rPr>
              <a:t/>
            </a:r>
            <a:br>
              <a:rPr lang="en-US" dirty="0">
                <a:solidFill>
                  <a:srgbClr val="FFFF00"/>
                </a:solidFill>
                <a:latin typeface="Bauhaus 93" panose="04030905020B02020C02" pitchFamily="82" charset="0"/>
              </a:rPr>
            </a:br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/>
              <a:t>© </a:t>
            </a:r>
            <a:r>
              <a:rPr lang="en-US" dirty="0" smtClean="0"/>
              <a:t>2019 </a:t>
            </a:r>
            <a:r>
              <a:rPr lang="en-US" dirty="0"/>
              <a:t>Axway  |  CONFIDENTIAL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065642"/>
              </p:ext>
            </p:extLst>
          </p:nvPr>
        </p:nvGraphicFramePr>
        <p:xfrm>
          <a:off x="190500" y="936944"/>
          <a:ext cx="11811000" cy="2500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09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9350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Product Name</a:t>
                      </a:r>
                      <a:endParaRPr lang="en-US" sz="1800" noProof="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Work Efforts</a:t>
                      </a:r>
                      <a:endParaRPr lang="en-US" sz="1800" noProof="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11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noProof="0" dirty="0" smtClean="0"/>
                        <a:t>API Analytics </a:t>
                      </a:r>
                      <a:endParaRPr lang="en-US" sz="2000" baseline="0" noProof="0" dirty="0"/>
                    </a:p>
                  </a:txBody>
                  <a:tcPr>
                    <a:solidFill>
                      <a:srgbClr val="DAE2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sng" kern="1200" baseline="0" noProof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Usuall</a:t>
                      </a:r>
                      <a:r>
                        <a:rPr lang="en-US" sz="1600" b="1" u="sng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Work –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u="sng" kern="1200" baseline="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Accept the end user license Agreement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Select the set-up type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Select the Analytics which you want to install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from the components</a:t>
                      </a:r>
                      <a:endParaRPr lang="en-US" sz="2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Specify the directory where the Axway API Analytics will be installed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u="none" kern="1200" baseline="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DAE2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737892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380999" y="3965380"/>
            <a:ext cx="10278533" cy="768745"/>
          </a:xfrm>
          <a:prstGeom prst="rect">
            <a:avLst/>
          </a:prstGeom>
        </p:spPr>
        <p:txBody>
          <a:bodyPr vert="horz" lIns="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+mj-lt"/>
                <a:ea typeface="Roboto"/>
                <a:cs typeface="Roboto"/>
              </a:defRPr>
            </a:lvl1pPr>
          </a:lstStyle>
          <a:p>
            <a:r>
              <a:rPr lang="en-US" sz="6000" dirty="0" smtClean="0"/>
              <a:t>The </a:t>
            </a:r>
            <a:r>
              <a:rPr lang="en-US" sz="6000" dirty="0"/>
              <a:t>total </a:t>
            </a:r>
            <a:r>
              <a:rPr lang="en-US" sz="6000" dirty="0" smtClean="0"/>
              <a:t>efforts </a:t>
            </a:r>
            <a:r>
              <a:rPr lang="en-US" sz="6000" dirty="0"/>
              <a:t>which will be </a:t>
            </a:r>
            <a:r>
              <a:rPr lang="en-US" sz="6000" dirty="0" smtClean="0"/>
              <a:t>required to </a:t>
            </a:r>
            <a:r>
              <a:rPr lang="en-US" sz="6000" dirty="0"/>
              <a:t>complete installation of API GATEWAY  </a:t>
            </a:r>
            <a:endParaRPr lang="en-US" sz="6000" dirty="0" smtClean="0"/>
          </a:p>
          <a:p>
            <a:endParaRPr lang="en-US" sz="6000" dirty="0"/>
          </a:p>
          <a:p>
            <a:r>
              <a:rPr lang="en-US" sz="6000" dirty="0" smtClean="0"/>
              <a:t>will </a:t>
            </a:r>
            <a:r>
              <a:rPr lang="en-US" sz="6000" dirty="0"/>
              <a:t>be </a:t>
            </a:r>
            <a:r>
              <a:rPr lang="en-US" sz="6000" dirty="0" smtClean="0"/>
              <a:t>10-15 minutes on each node</a:t>
            </a:r>
            <a:endParaRPr lang="en-US" sz="6000" dirty="0"/>
          </a:p>
          <a:p>
            <a:r>
              <a:rPr lang="en-US" dirty="0" smtClean="0">
                <a:solidFill>
                  <a:srgbClr val="FFFF00"/>
                </a:solidFill>
                <a:latin typeface="Bauhaus 93" panose="04030905020B02020C02" pitchFamily="82" charset="0"/>
              </a:rPr>
              <a:t/>
            </a:r>
            <a:br>
              <a:rPr lang="en-US" dirty="0" smtClean="0">
                <a:solidFill>
                  <a:srgbClr val="FFFF00"/>
                </a:solidFill>
                <a:latin typeface="Bauhaus 93" panose="04030905020B02020C02" pitchFamily="82" charset="0"/>
              </a:rPr>
            </a:b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442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Manager Configuration</a:t>
            </a:r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/>
              <a:t>© </a:t>
            </a:r>
            <a:r>
              <a:rPr lang="en-US" dirty="0" smtClean="0"/>
              <a:t>2019 </a:t>
            </a:r>
            <a:r>
              <a:rPr lang="en-US" dirty="0"/>
              <a:t>Axway  |  CONFIDENTIAL</a:t>
            </a:r>
          </a:p>
        </p:txBody>
      </p:sp>
      <p:graphicFrame>
        <p:nvGraphicFramePr>
          <p:cNvPr id="9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1735472"/>
              </p:ext>
            </p:extLst>
          </p:nvPr>
        </p:nvGraphicFramePr>
        <p:xfrm>
          <a:off x="114300" y="1085187"/>
          <a:ext cx="11811000" cy="3505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09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9350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Product Name</a:t>
                      </a:r>
                      <a:endParaRPr lang="en-US" sz="1800" noProof="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Work Efforts</a:t>
                      </a:r>
                      <a:endParaRPr lang="en-US" sz="1800" noProof="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11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noProof="0" dirty="0" smtClean="0"/>
                        <a:t>API Manager </a:t>
                      </a:r>
                      <a:endParaRPr lang="en-US" sz="2400" baseline="0" noProof="0" dirty="0"/>
                    </a:p>
                  </a:txBody>
                  <a:tcPr>
                    <a:solidFill>
                      <a:srgbClr val="DAE2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sng" kern="1200" baseline="0" noProof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Usuall</a:t>
                      </a:r>
                      <a:r>
                        <a:rPr lang="en-US" sz="1600" b="1" u="sng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Work –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u="sng" kern="1200" baseline="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dirty="0" smtClean="0"/>
                        <a:t>1. We will open command prompt in bin  folder  of API gateway  and run the command of setup-</a:t>
                      </a:r>
                      <a:r>
                        <a:rPr lang="en-US" sz="1400" dirty="0" err="1" smtClean="0"/>
                        <a:t>apimanager</a:t>
                      </a:r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en-US" sz="1400" dirty="0" smtClean="0"/>
                        <a:t>Now firstly we need to select the group</a:t>
                      </a:r>
                      <a:r>
                        <a:rPr lang="en-US" sz="1400" baseline="0" dirty="0" smtClean="0"/>
                        <a:t> and instance where API manager is required to be </a:t>
                      </a:r>
                      <a:r>
                        <a:rPr lang="en-US" sz="1400" baseline="0" dirty="0" err="1" smtClean="0"/>
                        <a:t>insatlled</a:t>
                      </a:r>
                      <a:r>
                        <a:rPr lang="en-US" sz="1400" dirty="0" smtClean="0"/>
                        <a:t>.</a:t>
                      </a:r>
                    </a:p>
                    <a:p>
                      <a:r>
                        <a:rPr lang="en-US" sz="1400" dirty="0" smtClean="0"/>
                        <a:t> 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en-US" sz="1400" dirty="0" smtClean="0"/>
                        <a:t>Also</a:t>
                      </a:r>
                      <a:r>
                        <a:rPr lang="en-US" sz="1400" baseline="0" dirty="0" smtClean="0"/>
                        <a:t> before staring the installation, the instance should know where the </a:t>
                      </a:r>
                      <a:r>
                        <a:rPr lang="en-US" sz="1400" baseline="0" dirty="0" err="1" smtClean="0"/>
                        <a:t>cassandra</a:t>
                      </a:r>
                      <a:r>
                        <a:rPr lang="en-US" sz="1400" baseline="0" dirty="0" smtClean="0"/>
                        <a:t> host are installed and running. </a:t>
                      </a:r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en-US" sz="1400" dirty="0" smtClean="0"/>
                        <a:t>The </a:t>
                      </a:r>
                      <a:r>
                        <a:rPr lang="en-US" sz="1400" dirty="0" err="1" smtClean="0"/>
                        <a:t>Cassndra</a:t>
                      </a:r>
                      <a:r>
                        <a:rPr lang="en-US" sz="1400" dirty="0" smtClean="0"/>
                        <a:t> and </a:t>
                      </a:r>
                      <a:r>
                        <a:rPr lang="en-US" sz="1400" dirty="0" err="1" smtClean="0"/>
                        <a:t>nodemanager</a:t>
                      </a:r>
                      <a:r>
                        <a:rPr lang="en-US" sz="1400" dirty="0" smtClean="0"/>
                        <a:t> as</a:t>
                      </a:r>
                      <a:r>
                        <a:rPr lang="en-US" sz="1400" baseline="0" dirty="0" smtClean="0"/>
                        <a:t> well as instance should be running</a:t>
                      </a:r>
                      <a:r>
                        <a:rPr lang="en-US" sz="1400" dirty="0" smtClean="0"/>
                        <a:t>.</a:t>
                      </a:r>
                    </a:p>
                    <a:p>
                      <a:endParaRPr lang="en-US" sz="1400" dirty="0" smtClean="0"/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en-US" sz="1400" dirty="0" smtClean="0"/>
                        <a:t>Create the </a:t>
                      </a:r>
                      <a:r>
                        <a:rPr lang="en-US" sz="1400" dirty="0" err="1" smtClean="0"/>
                        <a:t>api</a:t>
                      </a:r>
                      <a:r>
                        <a:rPr lang="en-US" sz="1400" dirty="0" smtClean="0"/>
                        <a:t> manager user password.</a:t>
                      </a:r>
                    </a:p>
                    <a:p>
                      <a:endParaRPr lang="en-US" sz="20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u="none" kern="1200" baseline="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DAE2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737892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114300" y="5372553"/>
            <a:ext cx="9702800" cy="76874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+mj-lt"/>
                <a:ea typeface="Roboto"/>
                <a:cs typeface="Roboto"/>
              </a:defRPr>
            </a:lvl1pPr>
          </a:lstStyle>
          <a:p>
            <a:r>
              <a:rPr lang="en-US" sz="2200" dirty="0" smtClean="0"/>
              <a:t>The </a:t>
            </a:r>
            <a:r>
              <a:rPr lang="en-US" sz="2200" dirty="0"/>
              <a:t>total time which will  be spent in </a:t>
            </a:r>
            <a:r>
              <a:rPr lang="en-US" sz="2200" dirty="0" smtClean="0"/>
              <a:t>these</a:t>
            </a:r>
          </a:p>
          <a:p>
            <a:r>
              <a:rPr lang="en-US" sz="2200" dirty="0" smtClean="0"/>
              <a:t>tasks </a:t>
            </a:r>
            <a:r>
              <a:rPr lang="en-US" sz="2200" dirty="0"/>
              <a:t>will be around </a:t>
            </a:r>
            <a:r>
              <a:rPr lang="en-US" sz="2200" dirty="0" smtClean="0"/>
              <a:t>15-20 </a:t>
            </a:r>
            <a:r>
              <a:rPr lang="en-US" sz="2200" dirty="0"/>
              <a:t>minutes </a:t>
            </a:r>
            <a:r>
              <a:rPr lang="en-US" sz="2200" dirty="0" smtClean="0"/>
              <a:t>on each node </a:t>
            </a:r>
            <a:endParaRPr lang="en-US" sz="2200" dirty="0"/>
          </a:p>
          <a:p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647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Script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install </a:t>
            </a:r>
            <a:r>
              <a:rPr lang="en-US" dirty="0" err="1" smtClean="0"/>
              <a:t>Api</a:t>
            </a:r>
            <a:r>
              <a:rPr lang="en-US" dirty="0" smtClean="0"/>
              <a:t> gateway, create &amp; register </a:t>
            </a:r>
            <a:r>
              <a:rPr lang="en-US" dirty="0" err="1" smtClean="0"/>
              <a:t>nodemanager</a:t>
            </a:r>
            <a:r>
              <a:rPr lang="en-US" dirty="0" smtClean="0"/>
              <a:t>, create groups &amp; instance. </a:t>
            </a:r>
          </a:p>
          <a:p>
            <a:r>
              <a:rPr lang="en-US" dirty="0" smtClean="0"/>
              <a:t>You can install Cassandra and analytics also with the script.</a:t>
            </a:r>
          </a:p>
          <a:p>
            <a:r>
              <a:rPr lang="en-US" dirty="0" smtClean="0"/>
              <a:t>You can Configure API manager on the required node too.</a:t>
            </a:r>
          </a:p>
          <a:p>
            <a:r>
              <a:rPr lang="en-US" dirty="0" smtClean="0"/>
              <a:t>Start all API gateway, </a:t>
            </a:r>
            <a:r>
              <a:rPr lang="en-US" dirty="0" err="1" smtClean="0"/>
              <a:t>nodemanager</a:t>
            </a:r>
            <a:r>
              <a:rPr lang="en-US" dirty="0" smtClean="0"/>
              <a:t>, Cassandra &amp; instance services.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All this process will only take only 15 minutes to complete on a node.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 Script perform all the task in a single go.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 smtClean="0"/>
              <a:t>© 2019 Axway  | 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9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I modify the script/</a:t>
            </a:r>
            <a:r>
              <a:rPr lang="en-US" dirty="0" err="1" smtClean="0"/>
              <a:t>componets</a:t>
            </a:r>
            <a:r>
              <a:rPr lang="en-US" dirty="0" smtClean="0"/>
              <a:t> that I want to install by script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534" y="2620433"/>
            <a:ext cx="11430000" cy="4521201"/>
          </a:xfrm>
        </p:spPr>
        <p:txBody>
          <a:bodyPr/>
          <a:lstStyle/>
          <a:p>
            <a:r>
              <a:rPr lang="en-US" dirty="0" smtClean="0"/>
              <a:t>You can select, enable, disable</a:t>
            </a:r>
          </a:p>
          <a:p>
            <a:pPr marL="0" indent="0">
              <a:buNone/>
            </a:pPr>
            <a:r>
              <a:rPr lang="en-US" dirty="0" smtClean="0"/>
              <a:t> components that you want on the</a:t>
            </a:r>
          </a:p>
          <a:p>
            <a:pPr marL="0" indent="0">
              <a:buNone/>
            </a:pPr>
            <a:r>
              <a:rPr lang="en-US" dirty="0" smtClean="0"/>
              <a:t> platform.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All you need is to configure </a:t>
            </a:r>
          </a:p>
          <a:p>
            <a:pPr marL="0" indent="0">
              <a:buNone/>
            </a:pPr>
            <a:r>
              <a:rPr lang="en-US" dirty="0" smtClean="0"/>
              <a:t>the installation file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1000" y="1309556"/>
            <a:ext cx="11430000" cy="498077"/>
          </a:xfrm>
        </p:spPr>
        <p:txBody>
          <a:bodyPr>
            <a:noAutofit/>
          </a:bodyPr>
          <a:lstStyle/>
          <a:p>
            <a:r>
              <a:rPr lang="en-US" dirty="0" smtClean="0"/>
              <a:t>Yes the script can be modified </a:t>
            </a:r>
          </a:p>
          <a:p>
            <a:r>
              <a:rPr lang="en-US" dirty="0" smtClean="0"/>
              <a:t>according to the need/requirements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 smtClean="0"/>
              <a:t>© 2019 Axway  |  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33" y="1114823"/>
            <a:ext cx="5891254" cy="526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2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CONTAIN_GUIDS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5e8864a9-2de8-40f6-916c-e881a3a79d4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ed8871e3-c5bd-44b8-834e-7d3d6347dc5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35d172a8-c7f9-4236-b719-28dd9cd8ffe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7c09b50-57b5-45c6-9365-f112bdb32a7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f634de52-2bf9-470a-bc3c-549c040c75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7c09b50-57b5-45c6-9365-f112bdb32a7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f634de52-2bf9-470a-bc3c-549c040c753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5e8864a9-2de8-40f6-916c-e881a3a79d4a"/>
</p:tagLst>
</file>

<file path=ppt/theme/theme1.xml><?xml version="1.0" encoding="utf-8"?>
<a:theme xmlns:a="http://schemas.openxmlformats.org/drawingml/2006/main" name="Office Theme">
  <a:themeElements>
    <a:clrScheme name="Axway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C3C3E"/>
      </a:accent1>
      <a:accent2>
        <a:srgbClr val="802C56"/>
      </a:accent2>
      <a:accent3>
        <a:srgbClr val="B61A43"/>
      </a:accent3>
      <a:accent4>
        <a:srgbClr val="878A8D"/>
      </a:accent4>
      <a:accent5>
        <a:srgbClr val="D2D2D1"/>
      </a:accent5>
      <a:accent6>
        <a:srgbClr val="8BA9BA"/>
      </a:accent6>
      <a:hlink>
        <a:srgbClr val="6286BA"/>
      </a:hlink>
      <a:folHlink>
        <a:srgbClr val="4C4484"/>
      </a:folHlink>
    </a:clrScheme>
    <a:fontScheme name="Axway">
      <a:majorFont>
        <a:latin typeface="Roboto Regular"/>
        <a:ea typeface=""/>
        <a:cs typeface=""/>
      </a:majorFont>
      <a:minorFont>
        <a:latin typeface="Robot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723</Words>
  <Application>Microsoft Office PowerPoint</Application>
  <PresentationFormat>Widescreen</PresentationFormat>
  <Paragraphs>124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Bauhaus 93</vt:lpstr>
      <vt:lpstr>Roboto</vt:lpstr>
      <vt:lpstr>Roboto Regular</vt:lpstr>
      <vt:lpstr>Wingdings</vt:lpstr>
      <vt:lpstr>Office Theme</vt:lpstr>
      <vt:lpstr>Build Automation   12th January 2019    #axway</vt:lpstr>
      <vt:lpstr>API GATEWAY SETUP BY SCRIPT</vt:lpstr>
      <vt:lpstr>PowerPoint Presentation</vt:lpstr>
      <vt:lpstr>API GATEWAY INSTALLATION </vt:lpstr>
      <vt:lpstr>API gateway Configuration</vt:lpstr>
      <vt:lpstr>API Analytics INSTALLATION </vt:lpstr>
      <vt:lpstr>API Manager Configuration</vt:lpstr>
      <vt:lpstr>What does Script do?</vt:lpstr>
      <vt:lpstr>Can I modify the script/componets that I want to install by script ?</vt:lpstr>
      <vt:lpstr>IS the Script made according to a API version?</vt:lpstr>
      <vt:lpstr>So Decide..!!</vt:lpstr>
      <vt:lpstr>Thank you   12th January 2019    #axway</vt:lpstr>
    </vt:vector>
  </TitlesOfParts>
  <Manager/>
  <Company>Axway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Axway Powerpoint Template</dc:title>
  <dc:subject/>
  <dc:creator>Axway Inc.</dc:creator>
  <cp:keywords/>
  <dc:description/>
  <cp:lastModifiedBy>Altaf Hossain</cp:lastModifiedBy>
  <cp:revision>1366</cp:revision>
  <cp:lastPrinted>2016-10-30T22:56:54Z</cp:lastPrinted>
  <dcterms:created xsi:type="dcterms:W3CDTF">2016-09-16T17:34:24Z</dcterms:created>
  <dcterms:modified xsi:type="dcterms:W3CDTF">2019-06-06T15:57:13Z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42c6c282-56b9-4fb6-b625-fe469f1b8887</vt:lpwstr>
  </property>
  <property fmtid="{D5CDD505-2E9C-101B-9397-08002B2CF9AE}" pid="3" name="Offisync_UpdateToken">
    <vt:lpwstr>1</vt:lpwstr>
  </property>
  <property fmtid="{D5CDD505-2E9C-101B-9397-08002B2CF9AE}" pid="4" name="Jive_LatestUserAccountName">
    <vt:lpwstr>alhossain@axway.com</vt:lpwstr>
  </property>
  <property fmtid="{D5CDD505-2E9C-101B-9397-08002B2CF9AE}" pid="5" name="Offisync_ProviderInitializationData">
    <vt:lpwstr>https://axway.jiveon.com</vt:lpwstr>
  </property>
  <property fmtid="{D5CDD505-2E9C-101B-9397-08002B2CF9AE}" pid="6" name="Jive_VersionGuid">
    <vt:lpwstr>0ade2105318844bdb4166448385fbc79</vt:lpwstr>
  </property>
  <property fmtid="{D5CDD505-2E9C-101B-9397-08002B2CF9AE}" pid="7" name="Offisync_UniqueId">
    <vt:lpwstr>123906</vt:lpwstr>
  </property>
</Properties>
</file>